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97" r:id="rId4"/>
    <p:sldId id="299" r:id="rId5"/>
    <p:sldId id="262" r:id="rId6"/>
    <p:sldId id="260" r:id="rId7"/>
    <p:sldId id="283" r:id="rId8"/>
    <p:sldId id="261" r:id="rId9"/>
    <p:sldId id="312" r:id="rId10"/>
    <p:sldId id="258" r:id="rId11"/>
    <p:sldId id="269" r:id="rId12"/>
    <p:sldId id="306" r:id="rId13"/>
    <p:sldId id="270" r:id="rId14"/>
    <p:sldId id="271" r:id="rId15"/>
    <p:sldId id="307" r:id="rId16"/>
    <p:sldId id="285" r:id="rId17"/>
    <p:sldId id="308" r:id="rId18"/>
    <p:sldId id="286" r:id="rId19"/>
    <p:sldId id="309" r:id="rId20"/>
    <p:sldId id="313" r:id="rId21"/>
    <p:sldId id="314" r:id="rId22"/>
    <p:sldId id="264" r:id="rId23"/>
    <p:sldId id="310" r:id="rId24"/>
    <p:sldId id="267" r:id="rId25"/>
    <p:sldId id="311" r:id="rId26"/>
    <p:sldId id="288" r:id="rId27"/>
    <p:sldId id="294" r:id="rId28"/>
    <p:sldId id="293" r:id="rId29"/>
    <p:sldId id="301" r:id="rId30"/>
    <p:sldId id="289" r:id="rId31"/>
    <p:sldId id="290" r:id="rId32"/>
    <p:sldId id="291" r:id="rId33"/>
    <p:sldId id="302" r:id="rId34"/>
    <p:sldId id="292" r:id="rId35"/>
    <p:sldId id="295" r:id="rId36"/>
    <p:sldId id="304" r:id="rId37"/>
    <p:sldId id="305" r:id="rId38"/>
    <p:sldId id="303" r:id="rId39"/>
    <p:sldId id="265" r:id="rId40"/>
    <p:sldId id="287" r:id="rId41"/>
    <p:sldId id="263" r:id="rId42"/>
    <p:sldId id="275" r:id="rId43"/>
    <p:sldId id="272" r:id="rId44"/>
    <p:sldId id="273" r:id="rId45"/>
    <p:sldId id="280" r:id="rId46"/>
    <p:sldId id="281" r:id="rId47"/>
    <p:sldId id="298" r:id="rId48"/>
    <p:sldId id="274" r:id="rId49"/>
    <p:sldId id="25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A5C"/>
    <a:srgbClr val="CFB87C"/>
    <a:srgbClr val="CF087C"/>
    <a:srgbClr val="F9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4507"/>
  </p:normalViewPr>
  <p:slideViewPr>
    <p:cSldViewPr snapToGrid="0">
      <p:cViewPr varScale="1">
        <p:scale>
          <a:sx n="148" d="100"/>
          <a:sy n="148" d="100"/>
        </p:scale>
        <p:origin x="8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30FA7-5391-424A-A96B-11A4D6A7FFC5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1FB34-94AC-3745-82E6-F61AAF4AD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74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Zip file:</a:t>
            </a:r>
          </a:p>
          <a:p>
            <a:r>
              <a:rPr lang="en-US" dirty="0"/>
              <a:t>https://</a:t>
            </a:r>
            <a:r>
              <a:rPr lang="en-US" dirty="0" err="1"/>
              <a:t>raw.githubusercontent.com</a:t>
            </a:r>
            <a:r>
              <a:rPr lang="en-US" dirty="0"/>
              <a:t>/</a:t>
            </a:r>
            <a:r>
              <a:rPr lang="en-US" dirty="0" err="1"/>
              <a:t>barneyricca</a:t>
            </a:r>
            <a:r>
              <a:rPr lang="en-US" dirty="0"/>
              <a:t>/SCIPIE2021/main/RQA%20Workshop.Rmd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1FB34-94AC-3745-82E6-F61AAF4AD7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02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poll: Who has data? Who doesn’t?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1FB34-94AC-3745-82E6-F61AAF4AD7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00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5E4C7E-28EE-4383-B5F9-2F1FEAB4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63394-BB7E-4A09-B555-3C8DB4CAD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364" y="2793076"/>
            <a:ext cx="7946967" cy="1639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CFB87C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B44CE-FA18-4FB4-BDBA-7DB8A39CE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364" y="4689158"/>
            <a:ext cx="7946967" cy="637453"/>
          </a:xfrm>
        </p:spPr>
        <p:txBody>
          <a:bodyPr/>
          <a:lstStyle>
            <a:lvl1pPr marL="0" indent="0" algn="l">
              <a:buNone/>
              <a:defRPr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65430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FBC6AE-7588-4518-89F1-5B141B8AF2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6D118D-37F3-40B6-8AAB-A460F215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F36B8-7C51-4C95-BC03-391BC9757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058"/>
            <a:ext cx="10515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9483C93-4FC4-413D-9C94-BB9191DA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10/13/21</a:t>
            </a:fld>
            <a:endParaRPr 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058BB08-2CC0-4701-9BCE-2DFE44335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C3A686-3DE0-4AE8-B840-DEB0598FC2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1B797B-CCB9-477B-BBED-155BB580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3E77F-CBCB-436D-9FDD-6F5ADC3B1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847061"/>
          </a:xfrm>
        </p:spPr>
        <p:txBody>
          <a:bodyPr/>
          <a:lstStyle>
            <a:lvl1pPr marL="0" indent="0">
              <a:buNone/>
              <a:defRPr sz="2400">
                <a:solidFill>
                  <a:srgbClr val="565A5C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012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2E223B-4445-40E4-B69A-2A85C43FD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F2C1C-B0CE-4047-9D56-FAD3E2D05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7809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0BB28-48EF-4C01-81B3-F8A4429BD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17809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69C14776-AF05-4E26-A5F5-A769475C8E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10/13/21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B91AECFA-C1E9-4252-8DDE-B730139E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8119C78-0FE7-4F7B-9247-D54C134F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7237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AE518C-D0D8-45E9-A22F-1418BF8928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0F89B-F802-4DF4-B729-95C1E5721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48156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E43DFC-00D1-46DE-B874-D4D30DCEC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72068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6B0E7-4BE3-4FB4-8DBF-7D6AF3160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48156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F75ACD-5AB5-4FBE-8D94-098DFE6FAE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72068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F723ABE-AED6-4EF4-9896-1CAED10AC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10/13/21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5C13D3-5FDC-4138-99FD-A781439BC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D569284-DE39-47F3-A206-F6223408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5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EF83F-8800-4612-8BE7-58FDAF3174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A5E7E06-DD80-4912-8BBB-CC0908C4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10/13/21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33AF94-7C08-4DC7-8863-2A10C8A2C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099BF5C-A344-4DA3-B622-28F96B7D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1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758E23-9DD7-475B-A9F5-DEB432B6F6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AC77C9-49E0-4C19-AB8F-2E9763D7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3410"/>
            <a:ext cx="3932237" cy="1175183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463B9-8923-48CA-910D-EBA5CDE1F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13411"/>
            <a:ext cx="6172200" cy="4771506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B2B6A-0408-486E-963A-EB26E5853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14599"/>
            <a:ext cx="3932237" cy="3570317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8F766922-1793-409C-9ABB-DEA6471871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10/13/21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454F3FD-E4A9-45FF-8BF3-24050EDCDD79}"/>
              </a:ext>
            </a:extLst>
          </p:cNvPr>
          <p:cNvSpPr txBox="1">
            <a:spLocks/>
          </p:cNvSpPr>
          <p:nvPr userDrawn="1"/>
        </p:nvSpPr>
        <p:spPr>
          <a:xfrm>
            <a:off x="266007" y="18255"/>
            <a:ext cx="11637818" cy="1126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B660EEFA-9FE0-4078-81F0-DAED43CF1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80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D27F23-71B6-4CDE-90AF-97B4E988ED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6D309A-483D-423F-9062-13299E1BF0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13410"/>
            <a:ext cx="6172200" cy="4771506"/>
          </a:xfr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C385A-974E-4951-B5FC-1A91237BC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10/13/21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140E71-92E2-48E4-986B-195B466D7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3410"/>
            <a:ext cx="3932237" cy="1175183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6E5C4AE-9918-488D-921F-0608FCCA0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14599"/>
            <a:ext cx="3932237" cy="3570317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76AEC5-D42D-4089-ADB9-291E4FAFD416}"/>
              </a:ext>
            </a:extLst>
          </p:cNvPr>
          <p:cNvSpPr txBox="1">
            <a:spLocks/>
          </p:cNvSpPr>
          <p:nvPr userDrawn="1"/>
        </p:nvSpPr>
        <p:spPr>
          <a:xfrm>
            <a:off x="266007" y="18255"/>
            <a:ext cx="11637818" cy="1126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398F195-AAEA-4A30-8592-3F7BE2C7C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45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EA72557-6D17-41DF-B8C6-4C3C30DE5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6895" y="6019596"/>
            <a:ext cx="3260454" cy="624342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C07CB609-9033-44F9-BC1F-4269548066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651" y="6108452"/>
            <a:ext cx="3901589" cy="535486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E105F5-42D1-4EB6-BA2B-B2C431C408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425" y="1608912"/>
            <a:ext cx="6393149" cy="20112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04F4E5-C38F-4B18-92E0-EEEB38A99FA1}"/>
              </a:ext>
            </a:extLst>
          </p:cNvPr>
          <p:cNvSpPr/>
          <p:nvPr userDrawn="1"/>
        </p:nvSpPr>
        <p:spPr>
          <a:xfrm>
            <a:off x="0" y="0"/>
            <a:ext cx="12192000" cy="174567"/>
          </a:xfrm>
          <a:prstGeom prst="rect">
            <a:avLst/>
          </a:prstGeom>
          <a:solidFill>
            <a:srgbClr val="F9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78076C-84C2-408D-96B2-95EA92B41CA9}"/>
              </a:ext>
            </a:extLst>
          </p:cNvPr>
          <p:cNvSpPr/>
          <p:nvPr userDrawn="1"/>
        </p:nvSpPr>
        <p:spPr>
          <a:xfrm>
            <a:off x="2194561" y="727955"/>
            <a:ext cx="8944494" cy="4858198"/>
          </a:xfrm>
          <a:prstGeom prst="rect">
            <a:avLst/>
          </a:prstGeom>
          <a:noFill/>
          <a:ln w="57150">
            <a:solidFill>
              <a:srgbClr val="CFB8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E72A62-20EF-4699-A7ED-E8981FDFB709}"/>
              </a:ext>
            </a:extLst>
          </p:cNvPr>
          <p:cNvSpPr/>
          <p:nvPr userDrawn="1"/>
        </p:nvSpPr>
        <p:spPr>
          <a:xfrm>
            <a:off x="9518073" y="507076"/>
            <a:ext cx="1986742" cy="4607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448E07-AE72-481C-8F7A-C18486878C44}"/>
              </a:ext>
            </a:extLst>
          </p:cNvPr>
          <p:cNvSpPr txBox="1"/>
          <p:nvPr userDrawn="1"/>
        </p:nvSpPr>
        <p:spPr>
          <a:xfrm>
            <a:off x="5041671" y="5124488"/>
            <a:ext cx="6097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latin typeface="HelveticaNeueLT Std Thin" panose="020B0403020202020204" pitchFamily="34" charset="0"/>
              </a:rPr>
              <a:t>resilience.uccs.edu</a:t>
            </a:r>
          </a:p>
        </p:txBody>
      </p:sp>
    </p:spTree>
    <p:extLst>
      <p:ext uri="{BB962C8B-B14F-4D97-AF65-F5344CB8AC3E}">
        <p14:creationId xmlns:p14="http://schemas.microsoft.com/office/powerpoint/2010/main" val="361276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39923-CC9E-4F41-BE13-D485EB35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A2AEE-0A55-41AD-A951-717A48982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584F9-39BA-4A48-9C33-8D251EBA2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8C042-55F6-4044-A4DE-B4FCA7C0AD86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EFEF5-F0E1-46F0-A597-1089E10E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3444B-B777-438B-B1E8-C0B55F519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0EC86-B313-4946-A641-B19B845F6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8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beatles+lyrics+revolution" TargetMode="External"/><Relationship Id="rId2" Type="http://schemas.openxmlformats.org/officeDocument/2006/relationships/hyperlink" Target="https://www.google.com/search?q=beatles+lyrics+let+it+be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beatles+lyrics+revolution" TargetMode="External"/><Relationship Id="rId2" Type="http://schemas.openxmlformats.org/officeDocument/2006/relationships/hyperlink" Target="https://www.google.com/search?q=beatles+lyrics+let+it+be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beatles+lyrics+revolution" TargetMode="External"/><Relationship Id="rId2" Type="http://schemas.openxmlformats.org/officeDocument/2006/relationships/hyperlink" Target="https://www.google.com/search?q=beatles+lyrics+let+it+be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beatles+lyrics+revolution" TargetMode="External"/><Relationship Id="rId2" Type="http://schemas.openxmlformats.org/officeDocument/2006/relationships/hyperlink" Target="https://www.google.com/search?q=beatles+lyrics+let+it+be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beatles+lyrics+revolution" TargetMode="External"/><Relationship Id="rId2" Type="http://schemas.openxmlformats.org/officeDocument/2006/relationships/hyperlink" Target="https://www.google.com/search?q=beatles+lyrics+let+it+be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beatles+lyrics+revolution" TargetMode="External"/><Relationship Id="rId2" Type="http://schemas.openxmlformats.org/officeDocument/2006/relationships/hyperlink" Target="https://www.google.com/search?q=beatles+lyrics+let+it+be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beatles+lyrics+revolution" TargetMode="External"/><Relationship Id="rId2" Type="http://schemas.openxmlformats.org/officeDocument/2006/relationships/hyperlink" Target="https://www.google.com/search?q=beatles+lyrics+let+it+be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resilience.uccs.edu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beatles+lyrics+revolution" TargetMode="External"/><Relationship Id="rId2" Type="http://schemas.openxmlformats.org/officeDocument/2006/relationships/hyperlink" Target="https://www.google.com/search?q=beatles+lyrics+let+it+be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A500-C0FB-47D3-A0CF-3FA84BDD39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Chickens and Eggs: Recurrence Quantification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3B573-07BD-4DD4-8D6D-DE92302B2B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Barney Ricca</a:t>
            </a:r>
          </a:p>
        </p:txBody>
      </p:sp>
    </p:spTree>
    <p:extLst>
      <p:ext uri="{BB962C8B-B14F-4D97-AF65-F5344CB8AC3E}">
        <p14:creationId xmlns:p14="http://schemas.microsoft.com/office/powerpoint/2010/main" val="2488142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5B6C8C-8297-4941-8AD1-30C5AAFC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Recurrence Quantification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047217-B6CD-4861-9E4F-30299107A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Quantify  what we just saw</a:t>
            </a:r>
          </a:p>
        </p:txBody>
      </p:sp>
    </p:spTree>
    <p:extLst>
      <p:ext uri="{BB962C8B-B14F-4D97-AF65-F5344CB8AC3E}">
        <p14:creationId xmlns:p14="http://schemas.microsoft.com/office/powerpoint/2010/main" val="280964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91B3-617C-D449-B695-A486BEFF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Lines (parallel to LOI)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7095A-33F0-7347-B837-88771EA8F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Deterministic Structures</a:t>
            </a:r>
          </a:p>
          <a:p>
            <a:pPr lvl="1"/>
            <a:r>
              <a:rPr lang="en-US" dirty="0"/>
              <a:t>Or chimera</a:t>
            </a:r>
          </a:p>
          <a:p>
            <a:pPr lvl="1"/>
            <a:r>
              <a:rPr lang="en-US" dirty="0"/>
              <a:t>Repeating from time to time</a:t>
            </a:r>
          </a:p>
          <a:p>
            <a:pPr lvl="1"/>
            <a:r>
              <a:rPr lang="en-US" dirty="0"/>
              <a:t>Determinism either internal or external</a:t>
            </a:r>
          </a:p>
          <a:p>
            <a:pPr lvl="1"/>
            <a:r>
              <a:rPr lang="en-US" dirty="0"/>
              <a:t>Exist for some time; length of time is length of the line</a:t>
            </a:r>
          </a:p>
          <a:p>
            <a:r>
              <a:rPr lang="en-US" dirty="0"/>
              <a:t>Metric: DET</a:t>
            </a:r>
          </a:p>
          <a:p>
            <a:pPr lvl="1"/>
            <a:r>
              <a:rPr lang="en-US" dirty="0"/>
              <a:t>Proportion of recurrent points forming diagonal lines</a:t>
            </a:r>
          </a:p>
          <a:p>
            <a:pPr lvl="1"/>
            <a:r>
              <a:rPr lang="en-US" dirty="0"/>
              <a:t>Works in concert with the </a:t>
            </a:r>
            <a:r>
              <a:rPr lang="en-US" i="1" dirty="0"/>
              <a:t>recurrence rate</a:t>
            </a:r>
            <a:r>
              <a:rPr lang="en-US" dirty="0"/>
              <a:t> (RR), which is the proportion of recurrent points in the plot</a:t>
            </a:r>
          </a:p>
          <a:p>
            <a:r>
              <a:rPr lang="en-US" dirty="0"/>
              <a:t>Examples: Choruses in </a:t>
            </a:r>
            <a:r>
              <a:rPr lang="en-US" i="1" dirty="0"/>
              <a:t>Let It Be</a:t>
            </a:r>
            <a:r>
              <a:rPr lang="en-US" dirty="0"/>
              <a:t> and </a:t>
            </a:r>
            <a:r>
              <a:rPr lang="en-US" i="1" dirty="0"/>
              <a:t>Revolution</a:t>
            </a:r>
            <a:r>
              <a:rPr lang="en-US" dirty="0"/>
              <a:t> RP</a:t>
            </a:r>
          </a:p>
        </p:txBody>
      </p:sp>
    </p:spTree>
    <p:extLst>
      <p:ext uri="{BB962C8B-B14F-4D97-AF65-F5344CB8AC3E}">
        <p14:creationId xmlns:p14="http://schemas.microsoft.com/office/powerpoint/2010/main" val="2944328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731B4-356F-8542-B777-31AEA0813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Beatles’ “</a:t>
            </a:r>
            <a:r>
              <a:rPr lang="en-US" dirty="0">
                <a:hlinkClick r:id="rId2"/>
              </a:rPr>
              <a:t>Let It Be</a:t>
            </a:r>
            <a:r>
              <a:rPr lang="en-US" dirty="0"/>
              <a:t>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FB680F-2CFB-EE4F-B611-0C8B80578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Beatles’ “</a:t>
            </a:r>
            <a:r>
              <a:rPr lang="en-US" dirty="0">
                <a:hlinkClick r:id="rId3"/>
              </a:rPr>
              <a:t>Revolution</a:t>
            </a:r>
            <a:r>
              <a:rPr lang="en-US" dirty="0"/>
              <a:t>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B70F-186B-5140-849E-0510F554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these plots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BCA879F-FE53-0546-8CEE-F8C5DA3444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" y="2780696"/>
            <a:ext cx="5961888" cy="331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13BE03-42F3-3045-A028-D064ED7E0B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2776367"/>
            <a:ext cx="5961888" cy="3307279"/>
          </a:xfrm>
        </p:spPr>
      </p:pic>
    </p:spTree>
    <p:extLst>
      <p:ext uri="{BB962C8B-B14F-4D97-AF65-F5344CB8AC3E}">
        <p14:creationId xmlns:p14="http://schemas.microsoft.com/office/powerpoint/2010/main" val="2295026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91B3-617C-D449-B695-A486BEFF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 Lines (perpendicular to LOI)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7095A-33F0-7347-B837-88771EA8F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Palindromic in time</a:t>
            </a:r>
          </a:p>
          <a:p>
            <a:r>
              <a:rPr lang="en-US" dirty="0"/>
              <a:t>No standard metric</a:t>
            </a:r>
          </a:p>
          <a:p>
            <a:r>
              <a:rPr lang="en-US" dirty="0"/>
              <a:t>Not something you’ll see a lot, probably</a:t>
            </a:r>
          </a:p>
          <a:p>
            <a:pPr lvl="1"/>
            <a:r>
              <a:rPr lang="en-US" dirty="0"/>
              <a:t>Strict sinusoidal relationships (or linear combinations of those) will demonstrate this</a:t>
            </a:r>
          </a:p>
        </p:txBody>
      </p:sp>
    </p:spTree>
    <p:extLst>
      <p:ext uri="{BB962C8B-B14F-4D97-AF65-F5344CB8AC3E}">
        <p14:creationId xmlns:p14="http://schemas.microsoft.com/office/powerpoint/2010/main" val="2514294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91B3-617C-D449-B695-A486BEFF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or Horizontal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7095A-33F0-7347-B837-88771EA8F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does not change</a:t>
            </a:r>
          </a:p>
          <a:p>
            <a:pPr lvl="1"/>
            <a:r>
              <a:rPr lang="en-US" dirty="0"/>
              <a:t>Stuck-ness</a:t>
            </a:r>
          </a:p>
          <a:p>
            <a:r>
              <a:rPr lang="en-US" dirty="0"/>
              <a:t>Metrics:</a:t>
            </a:r>
          </a:p>
          <a:p>
            <a:pPr lvl="1"/>
            <a:r>
              <a:rPr lang="en-US" dirty="0"/>
              <a:t>LAM: proportion of vertical lines</a:t>
            </a:r>
          </a:p>
          <a:p>
            <a:pPr lvl="1"/>
            <a:r>
              <a:rPr lang="en-US" dirty="0"/>
              <a:t>TT: Average length of those lines</a:t>
            </a:r>
          </a:p>
          <a:p>
            <a:r>
              <a:rPr lang="en-US" dirty="0"/>
              <a:t>Example: The top and right side of the Revolution RP</a:t>
            </a:r>
          </a:p>
        </p:txBody>
      </p:sp>
    </p:spTree>
    <p:extLst>
      <p:ext uri="{BB962C8B-B14F-4D97-AF65-F5344CB8AC3E}">
        <p14:creationId xmlns:p14="http://schemas.microsoft.com/office/powerpoint/2010/main" val="2500069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731B4-356F-8542-B777-31AEA0813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Beatles’ “</a:t>
            </a:r>
            <a:r>
              <a:rPr lang="en-US" dirty="0">
                <a:hlinkClick r:id="rId2"/>
              </a:rPr>
              <a:t>Let It Be</a:t>
            </a:r>
            <a:r>
              <a:rPr lang="en-US" dirty="0"/>
              <a:t>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FB680F-2CFB-EE4F-B611-0C8B80578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Beatles’ “</a:t>
            </a:r>
            <a:r>
              <a:rPr lang="en-US" dirty="0">
                <a:hlinkClick r:id="rId3"/>
              </a:rPr>
              <a:t>Revolution</a:t>
            </a:r>
            <a:r>
              <a:rPr lang="en-US" dirty="0"/>
              <a:t>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B70F-186B-5140-849E-0510F554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these plots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BCA879F-FE53-0546-8CEE-F8C5DA3444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" y="2780696"/>
            <a:ext cx="5961888" cy="331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13BE03-42F3-3045-A028-D064ED7E0B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2776367"/>
            <a:ext cx="5961888" cy="3307279"/>
          </a:xfrm>
        </p:spPr>
      </p:pic>
    </p:spTree>
    <p:extLst>
      <p:ext uri="{BB962C8B-B14F-4D97-AF65-F5344CB8AC3E}">
        <p14:creationId xmlns:p14="http://schemas.microsoft.com/office/powerpoint/2010/main" val="1859869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49F5A-5E9C-044F-8E59-83F2F7190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FF06F-8859-BB40-8717-DB3272313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Solid blocks</a:t>
            </a:r>
          </a:p>
          <a:p>
            <a:pPr lvl="1"/>
            <a:r>
              <a:rPr lang="en-US" dirty="0"/>
              <a:t>Stuck for a long time</a:t>
            </a:r>
          </a:p>
          <a:p>
            <a:pPr lvl="1"/>
            <a:r>
              <a:rPr lang="en-US" dirty="0"/>
              <a:t>Example: End of Revolution (top right corner)</a:t>
            </a:r>
          </a:p>
          <a:p>
            <a:r>
              <a:rPr lang="en-US" dirty="0"/>
              <a:t>Not-quite-solid blocks</a:t>
            </a:r>
          </a:p>
          <a:p>
            <a:pPr lvl="1"/>
            <a:r>
              <a:rPr lang="en-US" dirty="0"/>
              <a:t>Diagonal stripes</a:t>
            </a:r>
          </a:p>
          <a:p>
            <a:pPr lvl="1"/>
            <a:r>
              <a:rPr lang="en-US" dirty="0"/>
              <a:t>Repeated sequences</a:t>
            </a:r>
          </a:p>
          <a:p>
            <a:pPr lvl="1"/>
            <a:r>
              <a:rPr lang="en-US" dirty="0"/>
              <a:t>Example: “let it be, let it be, let it be”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84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731B4-356F-8542-B777-31AEA0813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Beatles’ “</a:t>
            </a:r>
            <a:r>
              <a:rPr lang="en-US" dirty="0">
                <a:hlinkClick r:id="rId2"/>
              </a:rPr>
              <a:t>Let It Be</a:t>
            </a:r>
            <a:r>
              <a:rPr lang="en-US" dirty="0"/>
              <a:t>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FB680F-2CFB-EE4F-B611-0C8B80578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Beatles’ “</a:t>
            </a:r>
            <a:r>
              <a:rPr lang="en-US" dirty="0">
                <a:hlinkClick r:id="rId3"/>
              </a:rPr>
              <a:t>Revolution</a:t>
            </a:r>
            <a:r>
              <a:rPr lang="en-US" dirty="0"/>
              <a:t>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B70F-186B-5140-849E-0510F554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these plots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BCA879F-FE53-0546-8CEE-F8C5DA3444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" y="2780696"/>
            <a:ext cx="5961888" cy="331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13BE03-42F3-3045-A028-D064ED7E0B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2776367"/>
            <a:ext cx="5961888" cy="3307279"/>
          </a:xfrm>
        </p:spPr>
      </p:pic>
    </p:spTree>
    <p:extLst>
      <p:ext uri="{BB962C8B-B14F-4D97-AF65-F5344CB8AC3E}">
        <p14:creationId xmlns:p14="http://schemas.microsoft.com/office/powerpoint/2010/main" val="3349112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66D4D-EB32-D940-9662-8D5067F9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of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55B5A-6DF7-5D48-8CC6-43608A00A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Recurrence rate (RR)</a:t>
            </a:r>
          </a:p>
          <a:p>
            <a:r>
              <a:rPr lang="en-US" dirty="0"/>
              <a:t>Impacted by choice of radius!</a:t>
            </a:r>
          </a:p>
          <a:p>
            <a:pPr lvl="1"/>
            <a:r>
              <a:rPr lang="en-US" dirty="0"/>
              <a:t>We’ll talk about radius soon</a:t>
            </a:r>
          </a:p>
          <a:p>
            <a:r>
              <a:rPr lang="en-US" dirty="0"/>
              <a:t>Typically, advise is &lt;10%</a:t>
            </a:r>
          </a:p>
          <a:p>
            <a:pPr lvl="1"/>
            <a:r>
              <a:rPr lang="en-US" dirty="0"/>
              <a:t>Adjust radius to be in this range</a:t>
            </a:r>
          </a:p>
        </p:txBody>
      </p:sp>
    </p:spTree>
    <p:extLst>
      <p:ext uri="{BB962C8B-B14F-4D97-AF65-F5344CB8AC3E}">
        <p14:creationId xmlns:p14="http://schemas.microsoft.com/office/powerpoint/2010/main" val="2123465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731B4-356F-8542-B777-31AEA0813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Beatles’ “</a:t>
            </a:r>
            <a:r>
              <a:rPr lang="en-US" dirty="0">
                <a:hlinkClick r:id="rId2"/>
              </a:rPr>
              <a:t>Let It Be</a:t>
            </a:r>
            <a:r>
              <a:rPr lang="en-US" dirty="0"/>
              <a:t>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FB680F-2CFB-EE4F-B611-0C8B80578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Beatles’ “</a:t>
            </a:r>
            <a:r>
              <a:rPr lang="en-US" dirty="0">
                <a:hlinkClick r:id="rId3"/>
              </a:rPr>
              <a:t>Revolution</a:t>
            </a:r>
            <a:r>
              <a:rPr lang="en-US" dirty="0"/>
              <a:t>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B70F-186B-5140-849E-0510F554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these plots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BCA879F-FE53-0546-8CEE-F8C5DA3444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" y="2780696"/>
            <a:ext cx="5961888" cy="331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13BE03-42F3-3045-A028-D064ED7E0B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2776367"/>
            <a:ext cx="5961888" cy="3307279"/>
          </a:xfrm>
        </p:spPr>
      </p:pic>
    </p:spTree>
    <p:extLst>
      <p:ext uri="{BB962C8B-B14F-4D97-AF65-F5344CB8AC3E}">
        <p14:creationId xmlns:p14="http://schemas.microsoft.com/office/powerpoint/2010/main" val="146154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CC55E-34B2-46E6-9EFC-869EEBA5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31FA-A94F-44F5-BB27-E7CCE824E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(5 minutes)</a:t>
            </a:r>
          </a:p>
          <a:p>
            <a:r>
              <a:rPr lang="en-US" dirty="0"/>
              <a:t>What is Recurrence? (20 minutes)</a:t>
            </a:r>
          </a:p>
          <a:p>
            <a:r>
              <a:rPr lang="en-US" dirty="0"/>
              <a:t>Recurrence Quantification Analysis (25 minutes)</a:t>
            </a:r>
          </a:p>
          <a:p>
            <a:pPr lvl="1"/>
            <a:r>
              <a:rPr lang="en-US" dirty="0"/>
              <a:t>Categorical data</a:t>
            </a:r>
          </a:p>
          <a:p>
            <a:pPr lvl="1"/>
            <a:r>
              <a:rPr lang="en-US" dirty="0"/>
              <a:t>Continuous data</a:t>
            </a:r>
          </a:p>
          <a:p>
            <a:r>
              <a:rPr lang="en-US" dirty="0"/>
              <a:t>Extensions (5 minutes)</a:t>
            </a:r>
          </a:p>
          <a:p>
            <a:r>
              <a:rPr lang="en-US" dirty="0"/>
              <a:t>Data work (30 minutes)</a:t>
            </a:r>
          </a:p>
          <a:p>
            <a:r>
              <a:rPr lang="en-US" dirty="0"/>
              <a:t>Closing Discussion (5 minutes)</a:t>
            </a:r>
          </a:p>
        </p:txBody>
      </p:sp>
    </p:spTree>
    <p:extLst>
      <p:ext uri="{BB962C8B-B14F-4D97-AF65-F5344CB8AC3E}">
        <p14:creationId xmlns:p14="http://schemas.microsoft.com/office/powerpoint/2010/main" val="337198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8CC3E-341E-A145-89E2-F63A9072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40892-7999-374C-9898-0CD2FCE6C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measure of surprise</a:t>
            </a:r>
          </a:p>
          <a:p>
            <a:pPr lvl="1"/>
            <a:r>
              <a:rPr lang="en-US" dirty="0"/>
              <a:t>How much information is in each data point (on average)</a:t>
            </a:r>
          </a:p>
          <a:p>
            <a:r>
              <a:rPr lang="en-US" dirty="0"/>
              <a:t>Less surprise, less entropy</a:t>
            </a:r>
          </a:p>
          <a:p>
            <a:pPr lvl="1"/>
            <a:r>
              <a:rPr lang="en-US" dirty="0"/>
              <a:t>Fewer options to choose from</a:t>
            </a:r>
          </a:p>
          <a:p>
            <a:pPr lvl="1"/>
            <a:r>
              <a:rPr lang="en-US" dirty="0"/>
              <a:t>More regular pattern of data</a:t>
            </a:r>
          </a:p>
          <a:p>
            <a:r>
              <a:rPr lang="en-US" dirty="0"/>
              <a:t>ENTR</a:t>
            </a:r>
          </a:p>
          <a:p>
            <a:pPr lvl="1"/>
            <a:r>
              <a:rPr lang="en-US" dirty="0"/>
              <a:t>Entropy of diagonal lines longer than the threshold parameter, </a:t>
            </a:r>
            <a:r>
              <a:rPr lang="en-US" i="1" dirty="0" err="1"/>
              <a:t>mindiagline</a:t>
            </a:r>
            <a:endParaRPr lang="en-US" i="1" dirty="0"/>
          </a:p>
          <a:p>
            <a:r>
              <a:rPr lang="en-US" dirty="0" err="1"/>
              <a:t>nENTR</a:t>
            </a:r>
            <a:endParaRPr lang="en-US" dirty="0"/>
          </a:p>
          <a:p>
            <a:pPr lvl="1"/>
            <a:r>
              <a:rPr lang="en-US" dirty="0"/>
              <a:t>Longer sequences have more “Shannon entropy” so </a:t>
            </a:r>
            <a:r>
              <a:rPr lang="en-US" dirty="0" err="1"/>
              <a:t>nENTR</a:t>
            </a:r>
            <a:r>
              <a:rPr lang="en-US" dirty="0"/>
              <a:t> normalizes the entropy by dividing by the number of data points</a:t>
            </a:r>
          </a:p>
        </p:txBody>
      </p:sp>
    </p:spTree>
    <p:extLst>
      <p:ext uri="{BB962C8B-B14F-4D97-AF65-F5344CB8AC3E}">
        <p14:creationId xmlns:p14="http://schemas.microsoft.com/office/powerpoint/2010/main" val="3907554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731B4-356F-8542-B777-31AEA0813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Beatles’ “</a:t>
            </a:r>
            <a:r>
              <a:rPr lang="en-US" dirty="0">
                <a:hlinkClick r:id="rId2"/>
              </a:rPr>
              <a:t>Let It Be</a:t>
            </a:r>
            <a:r>
              <a:rPr lang="en-US" dirty="0"/>
              <a:t>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FB680F-2CFB-EE4F-B611-0C8B80578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Beatles’ “</a:t>
            </a:r>
            <a:r>
              <a:rPr lang="en-US" dirty="0">
                <a:hlinkClick r:id="rId3"/>
              </a:rPr>
              <a:t>Revolution</a:t>
            </a:r>
            <a:r>
              <a:rPr lang="en-US" dirty="0"/>
              <a:t>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B70F-186B-5140-849E-0510F554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these plots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BCA879F-FE53-0546-8CEE-F8C5DA3444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" y="2780696"/>
            <a:ext cx="5961888" cy="331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13BE03-42F3-3045-A028-D064ED7E0B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2776367"/>
            <a:ext cx="5961888" cy="3307279"/>
          </a:xfrm>
        </p:spPr>
      </p:pic>
    </p:spTree>
    <p:extLst>
      <p:ext uri="{BB962C8B-B14F-4D97-AF65-F5344CB8AC3E}">
        <p14:creationId xmlns:p14="http://schemas.microsoft.com/office/powerpoint/2010/main" val="1611244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91B3-617C-D449-B695-A486BEFF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7095A-33F0-7347-B837-88771EA8F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 seems the same over large blocks</a:t>
            </a:r>
          </a:p>
          <a:p>
            <a:pPr lvl="1"/>
            <a:r>
              <a:rPr lang="en-US" dirty="0"/>
              <a:t>Statistically similar, not exactly the same</a:t>
            </a:r>
          </a:p>
          <a:p>
            <a:pPr lvl="2"/>
            <a:r>
              <a:rPr lang="en-US" dirty="0"/>
              <a:t>E.g., all red oak trees are statistically similar</a:t>
            </a:r>
          </a:p>
          <a:p>
            <a:r>
              <a:rPr lang="en-US" dirty="0"/>
              <a:t>Indicates stationary dynamics</a:t>
            </a:r>
          </a:p>
          <a:p>
            <a:pPr lvl="1"/>
            <a:r>
              <a:rPr lang="en-US" dirty="0"/>
              <a:t>Phase identification!</a:t>
            </a:r>
          </a:p>
          <a:p>
            <a:r>
              <a:rPr lang="en-US" dirty="0"/>
              <a:t>Diagonal white bands</a:t>
            </a:r>
          </a:p>
          <a:p>
            <a:pPr lvl="1"/>
            <a:r>
              <a:rPr lang="en-US" dirty="0"/>
              <a:t>Transitions between phases</a:t>
            </a:r>
          </a:p>
          <a:p>
            <a:r>
              <a:rPr lang="en-US" dirty="0"/>
              <a:t>Vertical White bands</a:t>
            </a:r>
          </a:p>
          <a:p>
            <a:pPr lvl="1"/>
            <a:r>
              <a:rPr lang="en-US" dirty="0"/>
              <a:t>Stochastic, random (“fluctuation”) dynamics</a:t>
            </a:r>
          </a:p>
          <a:p>
            <a:pPr lvl="1"/>
            <a:r>
              <a:rPr lang="en-US" dirty="0"/>
              <a:t>A relatively few, isolated points</a:t>
            </a:r>
          </a:p>
        </p:txBody>
      </p:sp>
    </p:spTree>
    <p:extLst>
      <p:ext uri="{BB962C8B-B14F-4D97-AF65-F5344CB8AC3E}">
        <p14:creationId xmlns:p14="http://schemas.microsoft.com/office/powerpoint/2010/main" val="1956252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731B4-356F-8542-B777-31AEA0813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Beatles’ “</a:t>
            </a:r>
            <a:r>
              <a:rPr lang="en-US" dirty="0">
                <a:hlinkClick r:id="rId2"/>
              </a:rPr>
              <a:t>Let It Be</a:t>
            </a:r>
            <a:r>
              <a:rPr lang="en-US" dirty="0"/>
              <a:t>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FB680F-2CFB-EE4F-B611-0C8B80578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Beatles’ “</a:t>
            </a:r>
            <a:r>
              <a:rPr lang="en-US" dirty="0">
                <a:hlinkClick r:id="rId3"/>
              </a:rPr>
              <a:t>Revolution</a:t>
            </a:r>
            <a:r>
              <a:rPr lang="en-US" dirty="0"/>
              <a:t>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B70F-186B-5140-849E-0510F554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these plots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BCA879F-FE53-0546-8CEE-F8C5DA3444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" y="2780696"/>
            <a:ext cx="5961888" cy="331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13BE03-42F3-3045-A028-D064ED7E0B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2776367"/>
            <a:ext cx="5961888" cy="3307279"/>
          </a:xfrm>
        </p:spPr>
      </p:pic>
    </p:spTree>
    <p:extLst>
      <p:ext uri="{BB962C8B-B14F-4D97-AF65-F5344CB8AC3E}">
        <p14:creationId xmlns:p14="http://schemas.microsoft.com/office/powerpoint/2010/main" val="1291377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91B3-617C-D449-B695-A486BEFF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Periodic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7095A-33F0-7347-B837-88771EA8F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Periodically repeating dynamics</a:t>
            </a:r>
          </a:p>
          <a:p>
            <a:r>
              <a:rPr lang="en-US" dirty="0"/>
              <a:t>Sensitive to radius choice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888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731B4-356F-8542-B777-31AEA0813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Beatles’ “</a:t>
            </a:r>
            <a:r>
              <a:rPr lang="en-US" dirty="0">
                <a:hlinkClick r:id="rId2"/>
              </a:rPr>
              <a:t>Let It Be</a:t>
            </a:r>
            <a:r>
              <a:rPr lang="en-US" dirty="0"/>
              <a:t>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FB680F-2CFB-EE4F-B611-0C8B80578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Beatles’ “</a:t>
            </a:r>
            <a:r>
              <a:rPr lang="en-US" dirty="0">
                <a:hlinkClick r:id="rId3"/>
              </a:rPr>
              <a:t>Revolution</a:t>
            </a:r>
            <a:r>
              <a:rPr lang="en-US" dirty="0"/>
              <a:t>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B70F-186B-5140-849E-0510F554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these plots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BCA879F-FE53-0546-8CEE-F8C5DA3444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" y="2780696"/>
            <a:ext cx="5961888" cy="331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13BE03-42F3-3045-A028-D064ED7E0B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2776367"/>
            <a:ext cx="5961888" cy="3307279"/>
          </a:xfrm>
        </p:spPr>
      </p:pic>
    </p:spTree>
    <p:extLst>
      <p:ext uri="{BB962C8B-B14F-4D97-AF65-F5344CB8AC3E}">
        <p14:creationId xmlns:p14="http://schemas.microsoft.com/office/powerpoint/2010/main" val="1874655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D6F8B-34A3-8D41-9508-A2346E39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Data: State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442B3-A219-3743-91EA-FDF0557BC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 complications and extra insight</a:t>
            </a:r>
          </a:p>
        </p:txBody>
      </p:sp>
    </p:spTree>
    <p:extLst>
      <p:ext uri="{BB962C8B-B14F-4D97-AF65-F5344CB8AC3E}">
        <p14:creationId xmlns:p14="http://schemas.microsoft.com/office/powerpoint/2010/main" val="137260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C34A11-C67A-EA49-88B9-264FED23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C02826-051B-1444-8F87-0A3AB18EE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State: Measurements that define a system</a:t>
            </a:r>
          </a:p>
          <a:p>
            <a:pPr lvl="1"/>
            <a:r>
              <a:rPr lang="en-US" dirty="0"/>
              <a:t>Weather: temperature, pressure, humidity</a:t>
            </a:r>
          </a:p>
          <a:p>
            <a:pPr lvl="1"/>
            <a:r>
              <a:rPr lang="en-US" dirty="0"/>
              <a:t>Health: Blood pressure, BMI, pulse</a:t>
            </a:r>
          </a:p>
          <a:p>
            <a:r>
              <a:rPr lang="en-US" dirty="0"/>
              <a:t>Any set of numbers work</a:t>
            </a:r>
          </a:p>
          <a:p>
            <a:pPr lvl="1"/>
            <a:r>
              <a:rPr lang="en-US" dirty="0"/>
              <a:t>Whether the chosen state variables of a system form an appropriate characterization of the system or not is a thorny question</a:t>
            </a:r>
          </a:p>
        </p:txBody>
      </p:sp>
    </p:spTree>
    <p:extLst>
      <p:ext uri="{BB962C8B-B14F-4D97-AF65-F5344CB8AC3E}">
        <p14:creationId xmlns:p14="http://schemas.microsoft.com/office/powerpoint/2010/main" val="3986406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59C53-F7DF-EF40-B8D1-1D995C3A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with Multidimensional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FE5E3-AB07-7343-91A3-A00FE2BF9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data stream gets its own axis</a:t>
            </a:r>
          </a:p>
          <a:p>
            <a:pPr lvl="1"/>
            <a:r>
              <a:rPr lang="en-US" dirty="0"/>
              <a:t>“Parameterized” (by time) curve</a:t>
            </a:r>
          </a:p>
          <a:p>
            <a:pPr lvl="1"/>
            <a:r>
              <a:rPr lang="en-US" dirty="0"/>
              <a:t>Normalization often helpful</a:t>
            </a:r>
          </a:p>
          <a:p>
            <a:r>
              <a:rPr lang="en-US" dirty="0"/>
              <a:t>Classic example: Lorenz equations for weather</a:t>
            </a:r>
          </a:p>
          <a:p>
            <a:pPr lvl="1"/>
            <a:r>
              <a:rPr lang="en-US" dirty="0"/>
              <a:t>3 coupled equations</a:t>
            </a:r>
          </a:p>
          <a:p>
            <a:pPr lvl="2"/>
            <a:r>
              <a:rPr lang="en-US" dirty="0"/>
              <a:t>In case you care: rate of convection, horizontal temperature variation, vertical temperature variation</a:t>
            </a:r>
          </a:p>
          <a:p>
            <a:pPr lvl="1"/>
            <a:r>
              <a:rPr lang="en-US" dirty="0"/>
              <a:t>Butterfly effect</a:t>
            </a:r>
          </a:p>
        </p:txBody>
      </p:sp>
    </p:spTree>
    <p:extLst>
      <p:ext uri="{BB962C8B-B14F-4D97-AF65-F5344CB8AC3E}">
        <p14:creationId xmlns:p14="http://schemas.microsoft.com/office/powerpoint/2010/main" val="2009839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59858-E4EF-084A-8159-98146A03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Lorenz Butterfly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0AD451-D021-E845-843A-71F2E9C19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12" y="1144588"/>
            <a:ext cx="5522575" cy="5695157"/>
          </a:xfrm>
        </p:spPr>
      </p:pic>
    </p:spTree>
    <p:extLst>
      <p:ext uri="{BB962C8B-B14F-4D97-AF65-F5344CB8AC3E}">
        <p14:creationId xmlns:p14="http://schemas.microsoft.com/office/powerpoint/2010/main" val="2235199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D35DC-076F-0B49-9379-8E15B477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67283-5ABF-5D4A-9CCD-545507E2B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Associate Professor (Statistics) for the </a:t>
            </a:r>
            <a:r>
              <a:rPr lang="en-US" dirty="0">
                <a:hlinkClick r:id="rId2"/>
              </a:rPr>
              <a:t>Lyda Hill Institute for Human Resilience</a:t>
            </a:r>
            <a:r>
              <a:rPr lang="en-US" dirty="0"/>
              <a:t> (University of Colorado Colorado Spring).</a:t>
            </a:r>
          </a:p>
          <a:p>
            <a:pPr lvl="1"/>
            <a:r>
              <a:rPr lang="en-US" dirty="0"/>
              <a:t>Previously, faculty member in statistics/data science, faculty member in  STEM education, secondary teacher, faculty member in physics</a:t>
            </a:r>
          </a:p>
          <a:p>
            <a:pPr lvl="2"/>
            <a:r>
              <a:rPr lang="en-US" dirty="0"/>
              <a:t>English education, complexity in education, pharmacy education, program evaluation, musical instruments</a:t>
            </a:r>
          </a:p>
          <a:p>
            <a:pPr lvl="1"/>
            <a:r>
              <a:rPr lang="en-US" dirty="0"/>
              <a:t>Nonlinear for almost 40 years</a:t>
            </a:r>
          </a:p>
        </p:txBody>
      </p:sp>
    </p:spTree>
    <p:extLst>
      <p:ext uri="{BB962C8B-B14F-4D97-AF65-F5344CB8AC3E}">
        <p14:creationId xmlns:p14="http://schemas.microsoft.com/office/powerpoint/2010/main" val="3243260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91251-A0F0-C149-9C73-01BA4324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Data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19C7B-E333-184E-946F-E9ADE901B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058"/>
            <a:ext cx="10515600" cy="5041572"/>
          </a:xfrm>
        </p:spPr>
        <p:txBody>
          <a:bodyPr>
            <a:normAutofit/>
          </a:bodyPr>
          <a:lstStyle/>
          <a:p>
            <a:r>
              <a:rPr lang="en-US" dirty="0"/>
              <a:t>Horizontal temperature variation in Lorenz: One dimension</a:t>
            </a:r>
          </a:p>
          <a:p>
            <a:pPr lvl="1"/>
            <a:r>
              <a:rPr lang="en-US" dirty="0"/>
              <a:t>It’s easier to deal with than the other two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Embedding can approximately recover the full dynamics</a:t>
            </a:r>
          </a:p>
          <a:p>
            <a:pPr lvl="1"/>
            <a:r>
              <a:rPr lang="en-US" dirty="0"/>
              <a:t>If you don’t fully know the dynamics of a system, this can help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59158-B349-0E49-8F93-6CB22F8CC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930" y="2500008"/>
            <a:ext cx="6121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37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87FE-A9EA-5745-A21B-30171C0C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and Delay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06865-46D1-E148-9047-06C1975D5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Skip the mathematical details</a:t>
            </a:r>
          </a:p>
          <a:p>
            <a:r>
              <a:rPr lang="en-US" dirty="0"/>
              <a:t>The process:</a:t>
            </a:r>
          </a:p>
          <a:p>
            <a:pPr lvl="1"/>
            <a:r>
              <a:rPr lang="en-US" dirty="0"/>
              <a:t>Find an appropriate delay to use</a:t>
            </a:r>
          </a:p>
          <a:p>
            <a:pPr lvl="2"/>
            <a:r>
              <a:rPr lang="en-US" dirty="0"/>
              <a:t>Mutual information or autocorrelation</a:t>
            </a:r>
          </a:p>
          <a:p>
            <a:pPr lvl="1"/>
            <a:r>
              <a:rPr lang="en-US" dirty="0"/>
              <a:t>Find an appropriate dimension to use</a:t>
            </a:r>
          </a:p>
          <a:p>
            <a:r>
              <a:rPr lang="en-US" b="1" dirty="0"/>
              <a:t>What are found are </a:t>
            </a:r>
            <a:r>
              <a:rPr lang="en-US" b="1" i="1" dirty="0"/>
              <a:t>upper bounds</a:t>
            </a:r>
            <a:r>
              <a:rPr lang="en-US" b="1" dirty="0"/>
              <a:t> to the delay and embedding dimension</a:t>
            </a:r>
          </a:p>
          <a:p>
            <a:pPr lvl="1"/>
            <a:r>
              <a:rPr lang="en-US" dirty="0"/>
              <a:t>Some further playing around may be necessary</a:t>
            </a:r>
          </a:p>
        </p:txBody>
      </p:sp>
    </p:spTree>
    <p:extLst>
      <p:ext uri="{BB962C8B-B14F-4D97-AF65-F5344CB8AC3E}">
        <p14:creationId xmlns:p14="http://schemas.microsoft.com/office/powerpoint/2010/main" val="1711994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3E720-5BA4-1048-A0FD-51663B95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FB6F1-C66D-D94C-98EB-F17B323A2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horizontal temperature variation of Lorenz</a:t>
            </a:r>
          </a:p>
          <a:p>
            <a:r>
              <a:rPr lang="en-US" dirty="0"/>
              <a:t>Delay</a:t>
            </a:r>
          </a:p>
          <a:p>
            <a:pPr lvl="1"/>
            <a:r>
              <a:rPr lang="en-US" dirty="0"/>
              <a:t>Autocorrelation: 162</a:t>
            </a:r>
          </a:p>
          <a:p>
            <a:pPr lvl="2"/>
            <a:r>
              <a:rPr lang="en-US" dirty="0"/>
              <a:t>Too big to work in memory</a:t>
            </a:r>
          </a:p>
          <a:p>
            <a:pPr lvl="1"/>
            <a:r>
              <a:rPr lang="en-US" dirty="0"/>
              <a:t>Mutual Information: 17</a:t>
            </a:r>
          </a:p>
          <a:p>
            <a:pPr lvl="1"/>
            <a:r>
              <a:rPr lang="en-US" dirty="0"/>
              <a:t>Some playing around (working down from 17): 8</a:t>
            </a:r>
          </a:p>
          <a:p>
            <a:r>
              <a:rPr lang="en-US" dirty="0"/>
              <a:t>Embedding dimension: 3</a:t>
            </a:r>
          </a:p>
          <a:p>
            <a:endParaRPr lang="en-US" dirty="0"/>
          </a:p>
          <a:p>
            <a:r>
              <a:rPr lang="en-US" dirty="0"/>
              <a:t>Plot it!</a:t>
            </a:r>
          </a:p>
        </p:txBody>
      </p:sp>
    </p:spTree>
    <p:extLst>
      <p:ext uri="{BB962C8B-B14F-4D97-AF65-F5344CB8AC3E}">
        <p14:creationId xmlns:p14="http://schemas.microsoft.com/office/powerpoint/2010/main" val="134260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AD6AC-7BAB-5244-9256-F0FA3032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Reconstructed Lorenz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B8FC45-76BF-A949-AC55-74F24F713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80" y="1264595"/>
            <a:ext cx="6025814" cy="5575150"/>
          </a:xfrm>
        </p:spPr>
      </p:pic>
    </p:spTree>
    <p:extLst>
      <p:ext uri="{BB962C8B-B14F-4D97-AF65-F5344CB8AC3E}">
        <p14:creationId xmlns:p14="http://schemas.microsoft.com/office/powerpoint/2010/main" val="2270047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8B533-FD32-3A4A-A472-11D972DF4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Unidimensional Data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16BBC-7500-EE4D-BD48-5120B6203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057"/>
            <a:ext cx="10515600" cy="4861885"/>
          </a:xfrm>
        </p:spPr>
        <p:txBody>
          <a:bodyPr>
            <a:normAutofit/>
          </a:bodyPr>
          <a:lstStyle/>
          <a:p>
            <a:r>
              <a:rPr lang="en-US" dirty="0"/>
              <a:t>Even a unidimensional stream of data may reflect higher-dimension dynamics!</a:t>
            </a:r>
          </a:p>
          <a:p>
            <a:r>
              <a:rPr lang="en-US" dirty="0"/>
              <a:t>There are ways to find an appropriate embedding dimension and delay</a:t>
            </a:r>
          </a:p>
          <a:p>
            <a:pPr lvl="1"/>
            <a:r>
              <a:rPr lang="en-US" dirty="0"/>
              <a:t>Not clear if the current methods are optimal, but they work reasonably well</a:t>
            </a:r>
          </a:p>
          <a:p>
            <a:pPr lvl="1"/>
            <a:r>
              <a:rPr lang="en-US" dirty="0"/>
              <a:t>For this workshop, we don’t care about the details</a:t>
            </a:r>
          </a:p>
          <a:p>
            <a:pPr lvl="2"/>
            <a:r>
              <a:rPr lang="en-US" dirty="0"/>
              <a:t>There are functions in </a:t>
            </a:r>
            <a:r>
              <a:rPr lang="en-US" i="1" dirty="0"/>
              <a:t>R</a:t>
            </a:r>
            <a:r>
              <a:rPr lang="en-US" dirty="0"/>
              <a:t> that will help</a:t>
            </a:r>
          </a:p>
          <a:p>
            <a:pPr lvl="2"/>
            <a:r>
              <a:rPr lang="en-US" b="1" dirty="0"/>
              <a:t>They give values that are the upper bound (i.e., may be too high) for the delay and the embedding dimension</a:t>
            </a:r>
          </a:p>
          <a:p>
            <a:pPr lvl="2"/>
            <a:r>
              <a:rPr lang="en-US" dirty="0"/>
              <a:t>Hence, find the delay and embedding dimension, and work your way down</a:t>
            </a:r>
          </a:p>
        </p:txBody>
      </p:sp>
    </p:spTree>
    <p:extLst>
      <p:ext uri="{BB962C8B-B14F-4D97-AF65-F5344CB8AC3E}">
        <p14:creationId xmlns:p14="http://schemas.microsoft.com/office/powerpoint/2010/main" val="3838563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BA33-E7B3-064D-B470-79E315CD9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Radius: How close is close?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D1316-9F16-A744-8B7A-40A0AFFEF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data won’t be exactly equal</a:t>
            </a:r>
          </a:p>
          <a:p>
            <a:r>
              <a:rPr lang="en-US" dirty="0"/>
              <a:t>Choose how close is close</a:t>
            </a:r>
          </a:p>
          <a:p>
            <a:pPr lvl="1"/>
            <a:r>
              <a:rPr lang="en-US" dirty="0"/>
              <a:t>A.k.a., the “radius”</a:t>
            </a:r>
          </a:p>
          <a:p>
            <a:pPr lvl="1"/>
            <a:r>
              <a:rPr lang="en-US" dirty="0"/>
              <a:t>Trial and error, generally: Choose a value that brings insight</a:t>
            </a:r>
          </a:p>
        </p:txBody>
      </p:sp>
    </p:spTree>
    <p:extLst>
      <p:ext uri="{BB962C8B-B14F-4D97-AF65-F5344CB8AC3E}">
        <p14:creationId xmlns:p14="http://schemas.microsoft.com/office/powerpoint/2010/main" val="3416032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4D278-8090-8E41-ADF3-18CADF5DF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Radius = 0.01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28C069-6080-5343-A937-075467F490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Radius = 0.05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F37D2-5350-0C4C-AE27-8F4C683A6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Radius example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982DABB-A971-C544-8D4C-CBC157960D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791556"/>
            <a:ext cx="5157787" cy="2844926"/>
          </a:xfrm>
        </p:spPr>
      </p:pic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EA85E1DD-9BD3-594A-9BB8-B378BEEA731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11830"/>
            <a:ext cx="5183188" cy="2804377"/>
          </a:xfrm>
        </p:spPr>
      </p:pic>
    </p:spTree>
    <p:extLst>
      <p:ext uri="{BB962C8B-B14F-4D97-AF65-F5344CB8AC3E}">
        <p14:creationId xmlns:p14="http://schemas.microsoft.com/office/powerpoint/2010/main" val="273804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CB60A6-D31C-D544-8479-0005E1315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Radius = 0.1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603C1-B821-124D-9016-268DAF481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Radius = 0.5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B766221-5FC1-D444-8B3D-5E78F2BE5FC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84550"/>
            <a:ext cx="5183188" cy="2858937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2DCB8CF-B0E4-C84C-9EF6-39EA5D3C7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Radius example (continued)</a:t>
            </a:r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69922DD9-78D1-3540-9C96-76C663BFEF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791556"/>
            <a:ext cx="5157787" cy="2844926"/>
          </a:xfrm>
        </p:spPr>
      </p:pic>
    </p:spTree>
    <p:extLst>
      <p:ext uri="{BB962C8B-B14F-4D97-AF65-F5344CB8AC3E}">
        <p14:creationId xmlns:p14="http://schemas.microsoft.com/office/powerpoint/2010/main" val="2020304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FDDD-41A8-5E4A-AEC0-ACD1D4A0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9E472-23DC-7E42-A7F4-21C34551D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Aside #1</a:t>
            </a:r>
          </a:p>
          <a:p>
            <a:pPr lvl="1"/>
            <a:r>
              <a:rPr lang="en-US" dirty="0"/>
              <a:t>Topological data analysis probably will help here, but I haven’t seen it done yet.</a:t>
            </a:r>
          </a:p>
          <a:p>
            <a:pPr lvl="2"/>
            <a:r>
              <a:rPr lang="en-US" dirty="0"/>
              <a:t>I’m not positive about my own playing around meaning anything yet</a:t>
            </a:r>
          </a:p>
          <a:p>
            <a:pPr lvl="2"/>
            <a:r>
              <a:rPr lang="en-US" dirty="0"/>
              <a:t>Stay tuned, I guess</a:t>
            </a:r>
          </a:p>
          <a:p>
            <a:r>
              <a:rPr lang="en-US" dirty="0"/>
              <a:t>Aside #2</a:t>
            </a:r>
          </a:p>
          <a:p>
            <a:pPr lvl="1"/>
            <a:r>
              <a:rPr lang="en-US" dirty="0"/>
              <a:t>Answer: Sure, you can embed categorical data</a:t>
            </a:r>
          </a:p>
          <a:p>
            <a:pPr lvl="1"/>
            <a:r>
              <a:rPr lang="en-US" dirty="0"/>
              <a:t>Probably don’t get anything</a:t>
            </a:r>
          </a:p>
          <a:p>
            <a:pPr lvl="2"/>
            <a:r>
              <a:rPr lang="en-US" dirty="0"/>
              <a:t>Embedding depends on false-nearest neighbors</a:t>
            </a:r>
          </a:p>
          <a:p>
            <a:pPr lvl="2"/>
            <a:r>
              <a:rPr lang="en-US" dirty="0"/>
              <a:t>Categorical data aren’t “near” each other in any meaningful way</a:t>
            </a:r>
          </a:p>
          <a:p>
            <a:pPr lvl="2"/>
            <a:r>
              <a:rPr lang="en-US" dirty="0"/>
              <a:t>You’ll probably have to do something different</a:t>
            </a:r>
          </a:p>
        </p:txBody>
      </p:sp>
    </p:spTree>
    <p:extLst>
      <p:ext uri="{BB962C8B-B14F-4D97-AF65-F5344CB8AC3E}">
        <p14:creationId xmlns:p14="http://schemas.microsoft.com/office/powerpoint/2010/main" val="4008162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D91B3-617C-D449-B695-A486BEFF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Fading and Darkening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7095A-33F0-7347-B837-88771EA8F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Drift of dynamics</a:t>
            </a:r>
          </a:p>
          <a:p>
            <a:r>
              <a:rPr lang="en-US" dirty="0"/>
              <a:t>Example from Marwan (2007)</a:t>
            </a:r>
          </a:p>
          <a:p>
            <a:pPr lvl="1"/>
            <a:r>
              <a:rPr lang="en-US" dirty="0"/>
              <a:t>Look at corners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7CAF3-2AB3-614F-9D83-C5DEC0DCE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6200"/>
            <a:ext cx="4571022" cy="46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55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7345-C351-5443-864F-1FD407F2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 &amp;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C65D4-5322-6A4A-85D1-1025160E3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“download r statistics” + Windows or Mac</a:t>
            </a:r>
          </a:p>
          <a:p>
            <a:pPr lvl="1"/>
            <a:r>
              <a:rPr lang="en-US" dirty="0"/>
              <a:t>Download</a:t>
            </a:r>
          </a:p>
          <a:p>
            <a:pPr lvl="1"/>
            <a:r>
              <a:rPr lang="en-US" dirty="0"/>
              <a:t>Install</a:t>
            </a:r>
          </a:p>
          <a:p>
            <a:r>
              <a:rPr lang="en-US" dirty="0"/>
              <a:t>Google “download </a:t>
            </a:r>
            <a:r>
              <a:rPr lang="en-US" dirty="0" err="1"/>
              <a:t>rstudio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Get the proper free version (Mac or Windows)</a:t>
            </a:r>
          </a:p>
          <a:p>
            <a:pPr lvl="1"/>
            <a:r>
              <a:rPr lang="en-US" dirty="0"/>
              <a:t>Install</a:t>
            </a:r>
          </a:p>
          <a:p>
            <a:r>
              <a:rPr lang="en-US" dirty="0"/>
              <a:t>Yours will probably look a bit different than mine</a:t>
            </a:r>
          </a:p>
          <a:p>
            <a:pPr lvl="1"/>
            <a:r>
              <a:rPr lang="en-US" dirty="0"/>
              <a:t>Dark vs. light background</a:t>
            </a:r>
          </a:p>
          <a:p>
            <a:pPr lvl="1"/>
            <a:r>
              <a:rPr lang="en-US" dirty="0"/>
              <a:t>Position of “panes”</a:t>
            </a:r>
          </a:p>
        </p:txBody>
      </p:sp>
    </p:spTree>
    <p:extLst>
      <p:ext uri="{BB962C8B-B14F-4D97-AF65-F5344CB8AC3E}">
        <p14:creationId xmlns:p14="http://schemas.microsoft.com/office/powerpoint/2010/main" val="685934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8D1EF-ACE5-F14D-8FBD-491E4E176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16AC2-23C8-4F45-82F7-C0E39ED38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distortion (e.g., slowing down) of dynamics</a:t>
            </a:r>
          </a:p>
          <a:p>
            <a:r>
              <a:rPr lang="en-US" dirty="0"/>
              <a:t>Example from Marwan (2007)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0B986-8269-A949-B40A-C31729CE2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658" y="2087931"/>
            <a:ext cx="4691164" cy="423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42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79E2-519A-1645-9204-BB904CC78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7AB5D-2379-C745-865E-18DF85CBC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67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AFE08-706F-2D43-9F32-20EC29D5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Recurrence Quantification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CE52A-B41A-1C4D-B1A4-3D06CA44C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two (or more) data streams</a:t>
            </a:r>
          </a:p>
          <a:p>
            <a:r>
              <a:rPr lang="en-US" dirty="0"/>
              <a:t>No longer symmetric about LOI</a:t>
            </a:r>
          </a:p>
          <a:p>
            <a:r>
              <a:rPr lang="en-US" dirty="0"/>
              <a:t>One or the other stream could lead and lag the other</a:t>
            </a:r>
          </a:p>
          <a:p>
            <a:pPr lvl="1"/>
            <a:r>
              <a:rPr lang="en-US" dirty="0"/>
              <a:t>Fed: Interest rates and inflation</a:t>
            </a:r>
          </a:p>
          <a:p>
            <a:pPr lvl="2"/>
            <a:r>
              <a:rPr lang="en-US" dirty="0"/>
              <a:t>Turns out not to be true</a:t>
            </a:r>
          </a:p>
          <a:p>
            <a:pPr lvl="1"/>
            <a:r>
              <a:rPr lang="en-US" dirty="0"/>
              <a:t>Home: Outside temperature and heater/air conditioner</a:t>
            </a:r>
          </a:p>
          <a:p>
            <a:r>
              <a:rPr lang="en-US" dirty="0"/>
              <a:t>Same function in R</a:t>
            </a:r>
          </a:p>
          <a:p>
            <a:pPr lvl="1"/>
            <a:r>
              <a:rPr lang="en-US" dirty="0"/>
              <a:t>Use two streams, not one</a:t>
            </a:r>
          </a:p>
          <a:p>
            <a:pPr lvl="1"/>
            <a:r>
              <a:rPr lang="en-US" dirty="0"/>
              <a:t>Change method from ‘</a:t>
            </a:r>
            <a:r>
              <a:rPr lang="en-US" dirty="0" err="1"/>
              <a:t>rqa</a:t>
            </a:r>
            <a:r>
              <a:rPr lang="en-US" dirty="0"/>
              <a:t>’ to ‘</a:t>
            </a:r>
            <a:r>
              <a:rPr lang="en-US" dirty="0" err="1"/>
              <a:t>crqa</a:t>
            </a:r>
            <a:r>
              <a:rPr lang="en-US" dirty="0"/>
              <a:t>’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932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4A22-5630-1F4F-8442-D1B1B961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3BAB-7452-BA40-959E-DF0028AB3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Significance and significant differences, etc. are all done by bootstrapping approaches</a:t>
            </a:r>
          </a:p>
          <a:p>
            <a:r>
              <a:rPr lang="en-US" dirty="0"/>
              <a:t>Too much for a workshop of this length, though…</a:t>
            </a:r>
          </a:p>
        </p:txBody>
      </p:sp>
    </p:spTree>
    <p:extLst>
      <p:ext uri="{BB962C8B-B14F-4D97-AF65-F5344CB8AC3E}">
        <p14:creationId xmlns:p14="http://schemas.microsoft.com/office/powerpoint/2010/main" val="42440984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94E49-18C9-9A40-9672-EDB0B3BC6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4D47A-B4D4-1B43-B682-08056BCBB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47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9A74-0B10-2843-9267-D950266AE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7E50D-A484-4442-9B47-2D8E8F9AC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RQA</a:t>
            </a:r>
          </a:p>
          <a:p>
            <a:pPr lvl="1"/>
            <a:r>
              <a:rPr lang="en-US" dirty="0"/>
              <a:t>Data should be a single column</a:t>
            </a:r>
          </a:p>
          <a:p>
            <a:pPr lvl="1"/>
            <a:r>
              <a:rPr lang="en-US" dirty="0"/>
              <a:t>Text can be processed to this form</a:t>
            </a:r>
          </a:p>
          <a:p>
            <a:pPr lvl="2"/>
            <a:r>
              <a:rPr lang="en-US" dirty="0"/>
              <a:t>Text can be a pain, but there are standard techniques that cover most of the pain</a:t>
            </a:r>
          </a:p>
          <a:p>
            <a:pPr lvl="2"/>
            <a:r>
              <a:rPr lang="en-US" dirty="0"/>
              <a:t>Some of this is in the script</a:t>
            </a:r>
          </a:p>
          <a:p>
            <a:r>
              <a:rPr lang="en-US" dirty="0"/>
              <a:t>CRQA</a:t>
            </a:r>
          </a:p>
          <a:p>
            <a:pPr lvl="1"/>
            <a:r>
              <a:rPr lang="en-US" dirty="0"/>
              <a:t>Multiple columns of the same length</a:t>
            </a:r>
          </a:p>
        </p:txBody>
      </p:sp>
    </p:spTree>
    <p:extLst>
      <p:ext uri="{BB962C8B-B14F-4D97-AF65-F5344CB8AC3E}">
        <p14:creationId xmlns:p14="http://schemas.microsoft.com/office/powerpoint/2010/main" val="2530560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BB74-B9F4-2F40-8710-4DC3D9EAE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the R-Cave!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BFBB6-0C82-B346-8D26-993D83B87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script and data download from GitHub</a:t>
            </a:r>
          </a:p>
          <a:p>
            <a:pPr lvl="1"/>
            <a:r>
              <a:rPr lang="en-US" dirty="0"/>
              <a:t>Link in the chat</a:t>
            </a:r>
          </a:p>
          <a:p>
            <a:r>
              <a:rPr lang="en-US" dirty="0"/>
              <a:t>Data (for those who need it) in the script</a:t>
            </a:r>
          </a:p>
          <a:p>
            <a:pPr lvl="1"/>
            <a:r>
              <a:rPr lang="en-US" dirty="0"/>
              <a:t>Categorical</a:t>
            </a:r>
          </a:p>
          <a:p>
            <a:pPr lvl="2"/>
            <a:r>
              <a:rPr lang="en-US" dirty="0"/>
              <a:t>Or you could write something, or get some lyrics, or whatever</a:t>
            </a:r>
          </a:p>
          <a:p>
            <a:pPr lvl="1"/>
            <a:r>
              <a:rPr lang="en-US" dirty="0"/>
              <a:t>Numerical</a:t>
            </a:r>
          </a:p>
          <a:p>
            <a:pPr lvl="1"/>
            <a:r>
              <a:rPr lang="en-US" dirty="0"/>
              <a:t>Two (numerical) series</a:t>
            </a:r>
          </a:p>
          <a:p>
            <a:r>
              <a:rPr lang="en-US" dirty="0"/>
              <a:t>I’ll answer questions</a:t>
            </a:r>
          </a:p>
          <a:p>
            <a:pPr lvl="1"/>
            <a:r>
              <a:rPr lang="en-US" dirty="0"/>
              <a:t>Put a question in the chat, and I’ll come by to help out</a:t>
            </a:r>
          </a:p>
          <a:p>
            <a:pPr lvl="2"/>
            <a:r>
              <a:rPr lang="en-US" dirty="0"/>
              <a:t>I.e., I’ll answer it in the Zoom</a:t>
            </a:r>
          </a:p>
        </p:txBody>
      </p:sp>
    </p:spTree>
    <p:extLst>
      <p:ext uri="{BB962C8B-B14F-4D97-AF65-F5344CB8AC3E}">
        <p14:creationId xmlns:p14="http://schemas.microsoft.com/office/powerpoint/2010/main" val="3881292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A1307-0502-C541-AF1A-569A0A435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454FC-73F4-1947-8517-7CF39C958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Some reasonable references</a:t>
            </a:r>
          </a:p>
          <a:p>
            <a:pPr lvl="1"/>
            <a:r>
              <a:rPr lang="en-US" dirty="0"/>
              <a:t>Guevara, M., Cox, R., van Dijk, M., &amp; van Geert, P. (n.d.). Attractor dynamics of dyadic interaction: A recurrence based analysis. </a:t>
            </a:r>
            <a:r>
              <a:rPr lang="en-US" i="1" dirty="0"/>
              <a:t>Nonlinear Dynamics, Psychology, and Life Sciences</a:t>
            </a:r>
            <a:r>
              <a:rPr lang="en-US" dirty="0"/>
              <a:t>, 21(3), 289–317.</a:t>
            </a:r>
          </a:p>
          <a:p>
            <a:pPr lvl="1"/>
            <a:r>
              <a:rPr lang="en-US" dirty="0"/>
              <a:t>Jenkins, B. N., Hunter, J. F., Richardson, M. J., Conner, T. S., &amp; Pressman, S. D. (2020). Affect variability and predictability: Using recurrence quantification analysis to better understand how the dynamics of affect relate to health. </a:t>
            </a:r>
            <a:r>
              <a:rPr lang="en-US" i="1" dirty="0"/>
              <a:t>Emotion</a:t>
            </a:r>
            <a:r>
              <a:rPr lang="en-US" dirty="0"/>
              <a:t>, 20(3), 391–402. DOI: 10.1037/emo0000556</a:t>
            </a:r>
          </a:p>
          <a:p>
            <a:pPr lvl="1"/>
            <a:r>
              <a:rPr lang="en-US" dirty="0"/>
              <a:t>Marwan, N., </a:t>
            </a:r>
            <a:r>
              <a:rPr lang="en-US" dirty="0" err="1"/>
              <a:t>Carmenromano</a:t>
            </a:r>
            <a:r>
              <a:rPr lang="en-US" dirty="0"/>
              <a:t>, M., Thiel, M., &amp; </a:t>
            </a:r>
            <a:r>
              <a:rPr lang="en-US" dirty="0" err="1"/>
              <a:t>Kurths</a:t>
            </a:r>
            <a:r>
              <a:rPr lang="en-US" dirty="0"/>
              <a:t>, J. (2007). Recurrence plots for the analysis of complex systems. </a:t>
            </a:r>
            <a:r>
              <a:rPr lang="en-US" i="1" dirty="0"/>
              <a:t>Physics Reports</a:t>
            </a:r>
            <a:r>
              <a:rPr lang="en-US" dirty="0"/>
              <a:t>, 438(5–6), 237–329. https://</a:t>
            </a:r>
            <a:r>
              <a:rPr lang="en-US" dirty="0" err="1"/>
              <a:t>doi.org</a:t>
            </a:r>
            <a:r>
              <a:rPr lang="en-US" dirty="0"/>
              <a:t>/10.1016/j.physrep.2006.11.001</a:t>
            </a:r>
          </a:p>
          <a:p>
            <a:pPr lvl="1"/>
            <a:r>
              <a:rPr lang="en-US" dirty="0"/>
              <a:t>Marwan, N., &amp; Webber, C. L. (2015). Mathematical and Computational Foundations of Recurrence Quantifications. In C. L. Webber, &amp; N. Marwan (Eds.), Recurrence Quantification Analysis (pp. 3–43). Springer International Publishing. DOI: 10.1007/978-3-319-07155-8_1</a:t>
            </a:r>
          </a:p>
          <a:p>
            <a:pPr lvl="1"/>
            <a:r>
              <a:rPr lang="en-US" dirty="0" err="1"/>
              <a:t>Fusaroli</a:t>
            </a:r>
            <a:r>
              <a:rPr lang="en-US" dirty="0"/>
              <a:t>, R., </a:t>
            </a:r>
            <a:r>
              <a:rPr lang="en-US" dirty="0" err="1"/>
              <a:t>Konvalinka</a:t>
            </a:r>
            <a:r>
              <a:rPr lang="en-US" dirty="0"/>
              <a:t>, I., &amp; </a:t>
            </a:r>
            <a:r>
              <a:rPr lang="en-US" dirty="0" err="1"/>
              <a:t>Wallot</a:t>
            </a:r>
            <a:r>
              <a:rPr lang="en-US" dirty="0"/>
              <a:t>, S. (2014). Analyzing Social Interactions: The Promises and Challenges of Using Cross Recurrence Quantification Analysis. In N. Marwan, M. Riley, A. Giuliani, &amp; C. L. Webber, (Eds.), Translational Recurrences (Vol. 103, pp. 137–155). Springer International Publishing. DOI: 10.1007/978-3-319-09531-8_9</a:t>
            </a:r>
          </a:p>
        </p:txBody>
      </p:sp>
    </p:spTree>
    <p:extLst>
      <p:ext uri="{BB962C8B-B14F-4D97-AF65-F5344CB8AC3E}">
        <p14:creationId xmlns:p14="http://schemas.microsoft.com/office/powerpoint/2010/main" val="1094219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9A178-D6B2-0049-8BCF-B3A993C7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C1931-D58B-B246-A704-3D7FA63E9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26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46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5B6C8C-8297-4941-8AD1-30C5AAFC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What is Recurrence?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047217-B6CD-4861-9E4F-30299107A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388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731B4-356F-8542-B777-31AEA0813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FB680F-2CFB-EE4F-B611-0C8B80578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B70F-186B-5140-849E-0510F554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these plots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BCA879F-FE53-0546-8CEE-F8C5DA3444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88" y="2780697"/>
            <a:ext cx="5954688" cy="330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BAEA01B-BCF4-B648-89BE-7C2B01DCE5B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199" y="2779776"/>
            <a:ext cx="5965985" cy="3309552"/>
          </a:xfrm>
        </p:spPr>
      </p:pic>
    </p:spTree>
    <p:extLst>
      <p:ext uri="{BB962C8B-B14F-4D97-AF65-F5344CB8AC3E}">
        <p14:creationId xmlns:p14="http://schemas.microsoft.com/office/powerpoint/2010/main" val="3806588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731B4-356F-8542-B777-31AEA0813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Beatles’ “</a:t>
            </a:r>
            <a:r>
              <a:rPr lang="en-US" dirty="0">
                <a:hlinkClick r:id="rId2"/>
              </a:rPr>
              <a:t>Let It Be</a:t>
            </a:r>
            <a:r>
              <a:rPr lang="en-US" dirty="0"/>
              <a:t>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FB680F-2CFB-EE4F-B611-0C8B80578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Beatles’ “</a:t>
            </a:r>
            <a:r>
              <a:rPr lang="en-US" dirty="0">
                <a:hlinkClick r:id="rId3"/>
              </a:rPr>
              <a:t>Revolution</a:t>
            </a:r>
            <a:r>
              <a:rPr lang="en-US" dirty="0"/>
              <a:t>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CB70F-186B-5140-849E-0510F554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these plots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BCA879F-FE53-0546-8CEE-F8C5DA3444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" y="2780696"/>
            <a:ext cx="5952744" cy="330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13BE03-42F3-3045-A028-D064ED7E0B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2776367"/>
            <a:ext cx="5961888" cy="3307279"/>
          </a:xfrm>
        </p:spPr>
      </p:pic>
    </p:spTree>
    <p:extLst>
      <p:ext uri="{BB962C8B-B14F-4D97-AF65-F5344CB8AC3E}">
        <p14:creationId xmlns:p14="http://schemas.microsoft.com/office/powerpoint/2010/main" val="2091410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4E58-15D9-B442-AB8F-916086A6E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574C-13CD-7D44-9B67-666A047F5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057"/>
            <a:ext cx="10515600" cy="47982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Plot the time series on each axis</a:t>
            </a:r>
          </a:p>
          <a:p>
            <a:pPr lvl="1"/>
            <a:r>
              <a:rPr lang="en-US" dirty="0"/>
              <a:t>Put a point where there is a “recurrence”</a:t>
            </a:r>
          </a:p>
          <a:p>
            <a:pPr lvl="2"/>
            <a:r>
              <a:rPr lang="en-US" dirty="0"/>
              <a:t>The same (quantitative data: close-enough) value on the x- and y-axes</a:t>
            </a:r>
          </a:p>
          <a:p>
            <a:r>
              <a:rPr lang="en-US" dirty="0"/>
              <a:t>Characteristics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Diagonal line segments: recurring patterns (parallel to </a:t>
            </a:r>
            <a:r>
              <a:rPr lang="en-US" i="1" dirty="0"/>
              <a:t>line of identity</a:t>
            </a:r>
            <a:r>
              <a:rPr lang="en-US" dirty="0"/>
              <a:t> (LOI)) or palindrome patterns (perpendicular to LOI)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Vertical and/or horizontal lines: stuck-ness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Blocks (with jagged edges): multiple consecutive recurrences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Density of points: higher density corresponds roughly to relatively fewer unique values (e.g., low entropy) or more constrained dynamics (e.g., low entropy again)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Homogeneity: meso-scale patterns/dynamics (e.g., units of analyses)</a:t>
            </a:r>
          </a:p>
          <a:p>
            <a:pPr marL="1371600" lvl="2" indent="-457200">
              <a:buFont typeface="+mj-lt"/>
              <a:buAutoNum type="alphaUcPeriod"/>
            </a:pPr>
            <a:r>
              <a:rPr lang="en-US" dirty="0"/>
              <a:t>Periodic patterns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White bands: random data / unique values</a:t>
            </a:r>
          </a:p>
          <a:p>
            <a:pPr marL="1371600" lvl="2" indent="-457200">
              <a:buFont typeface="+mj-lt"/>
              <a:buAutoNum type="alphaUcPeriod"/>
            </a:pPr>
            <a:r>
              <a:rPr lang="en-US" dirty="0"/>
              <a:t>Isolated points: random dynamics dominate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Others that make sense only with numerical data</a:t>
            </a:r>
          </a:p>
        </p:txBody>
      </p:sp>
    </p:spTree>
    <p:extLst>
      <p:ext uri="{BB962C8B-B14F-4D97-AF65-F5344CB8AC3E}">
        <p14:creationId xmlns:p14="http://schemas.microsoft.com/office/powerpoint/2010/main" val="3409741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8E4C66-3508-A54C-AE90-D3A39AA7EE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96" y="1617663"/>
            <a:ext cx="4557608" cy="4351337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B64A72-F4AF-8344-90B7-B20CA9FC09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51741"/>
            <a:ext cx="5181600" cy="18831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835529-133F-E542-AAD9-872044EE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(via Jenkins, 2020)</a:t>
            </a:r>
          </a:p>
        </p:txBody>
      </p:sp>
    </p:spTree>
    <p:extLst>
      <p:ext uri="{BB962C8B-B14F-4D97-AF65-F5344CB8AC3E}">
        <p14:creationId xmlns:p14="http://schemas.microsoft.com/office/powerpoint/2010/main" val="3250162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1991</TotalTime>
  <Words>1853</Words>
  <Application>Microsoft Macintosh PowerPoint</Application>
  <PresentationFormat>Widescreen</PresentationFormat>
  <Paragraphs>260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HelveticaNeueLT Std Thin</vt:lpstr>
      <vt:lpstr>Office Theme</vt:lpstr>
      <vt:lpstr>Chickens and Eggs: Recurrence Quantification Analysis</vt:lpstr>
      <vt:lpstr>Outline</vt:lpstr>
      <vt:lpstr>Me</vt:lpstr>
      <vt:lpstr>Installing R &amp; RStudio</vt:lpstr>
      <vt:lpstr>What is Recurrence?</vt:lpstr>
      <vt:lpstr>Compare these plots</vt:lpstr>
      <vt:lpstr>Compare these plots</vt:lpstr>
      <vt:lpstr>Recurrence Plots</vt:lpstr>
      <vt:lpstr>Recurrence (via Jenkins, 2020)</vt:lpstr>
      <vt:lpstr>Recurrence Quantification Analysis</vt:lpstr>
      <vt:lpstr>Diagonal Lines (parallel to LOI)</vt:lpstr>
      <vt:lpstr>Compare these plots</vt:lpstr>
      <vt:lpstr>Diagonal Lines (perpendicular to LOI)</vt:lpstr>
      <vt:lpstr>Vertical or Horizontal Lines</vt:lpstr>
      <vt:lpstr>Compare these plots</vt:lpstr>
      <vt:lpstr>Blocks</vt:lpstr>
      <vt:lpstr>Compare these plots</vt:lpstr>
      <vt:lpstr>Density of Points</vt:lpstr>
      <vt:lpstr>Compare these plots</vt:lpstr>
      <vt:lpstr>Entropy</vt:lpstr>
      <vt:lpstr>Compare these plots</vt:lpstr>
      <vt:lpstr>Homogeneity</vt:lpstr>
      <vt:lpstr>Compare these plots</vt:lpstr>
      <vt:lpstr>Periodic patterns</vt:lpstr>
      <vt:lpstr>Compare these plots</vt:lpstr>
      <vt:lpstr>Continuous Data: State Space</vt:lpstr>
      <vt:lpstr>State Space</vt:lpstr>
      <vt:lpstr>State Space with Multidimensional Data</vt:lpstr>
      <vt:lpstr>Lorenz Butterfly</vt:lpstr>
      <vt:lpstr>Single Data Stream</vt:lpstr>
      <vt:lpstr>Embedding and Delay</vt:lpstr>
      <vt:lpstr>Embedded Series</vt:lpstr>
      <vt:lpstr>Reconstructed Lorenz plot</vt:lpstr>
      <vt:lpstr>Embedding Unidimensional Data Result</vt:lpstr>
      <vt:lpstr>Radius: How close is close?</vt:lpstr>
      <vt:lpstr>Radius example</vt:lpstr>
      <vt:lpstr>Radius example (continued)</vt:lpstr>
      <vt:lpstr>Asides</vt:lpstr>
      <vt:lpstr>Fading and Darkening</vt:lpstr>
      <vt:lpstr>Curves</vt:lpstr>
      <vt:lpstr>Extensions</vt:lpstr>
      <vt:lpstr>Cross Recurrence Quantification Analysis</vt:lpstr>
      <vt:lpstr>Significance</vt:lpstr>
      <vt:lpstr>Data Work</vt:lpstr>
      <vt:lpstr>Data Prep</vt:lpstr>
      <vt:lpstr>To the R-Cave!</vt:lpstr>
      <vt:lpstr>References</vt:lpstr>
      <vt:lpstr>Discussion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Taylor</dc:creator>
  <cp:lastModifiedBy>Bernard Ricca</cp:lastModifiedBy>
  <cp:revision>65</cp:revision>
  <dcterms:created xsi:type="dcterms:W3CDTF">2021-02-17T16:30:38Z</dcterms:created>
  <dcterms:modified xsi:type="dcterms:W3CDTF">2021-10-13T11:10:03Z</dcterms:modified>
</cp:coreProperties>
</file>